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6858000" cy="9144000"/>
  <p:embeddedFontLst>
    <p:embeddedFont>
      <p:font typeface="Malgun Gothic" panose="020B0503020000020004" pitchFamily="50" charset="-127"/>
      <p:regular r:id="rId53"/>
      <p:bold r:id="rId54"/>
    </p:embeddedFont>
    <p:embeddedFont>
      <p:font typeface="Arial Black" panose="020B0A04020102020204" pitchFamily="34" charset="0"/>
      <p:regular r:id="rId55"/>
      <p:bold r:id="rId56"/>
    </p:embeddedFont>
    <p:embeddedFont>
      <p:font typeface="Bebas Neue" panose="020B0606020202050201" pitchFamily="3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g6k6AVW4cxcDcdNLj9U0SLxva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84"/>
      </p:cViewPr>
      <p:guideLst>
        <p:guide orient="horz" pos="31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5ac69eddac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25ac69eddac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ac69eddac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25ac69eddac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5ac69eddac_6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25ac69eddac_6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5ac69eddac_6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25ac69eddac_6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5ac69eddac_6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25ac69eddac_6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5ac69eddac_6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25ac69eddac_6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5ac69eddac_6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25ac69eddac_6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5ac69eddac_6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5ac69eddac_6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5ac69eddac_6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25ac69eddac_6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5ac69eddac_6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g25ac69eddac_6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5ac69eddac_1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25ac69eddac_1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5ac69eddac_1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25ac69eddac_1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5ac69eddac_12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g25ac69eddac_1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5ac69eddac_12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25ac69eddac_1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5ac69eddac_1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25ac69eddac_1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5ac69eddac_12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25ac69eddac_1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5ac69eddac_1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25ac69eddac_1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5ac69eddac_1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g25ac69eddac_1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5ac69eddac_1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g25ac69eddac_1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ac69eddac_12_37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5ac69eddac_12_37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25ac69eddac_12_3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5ac69eddac_12_3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5ac69eddac_12_3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ac69eddac_12_3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5ac69eddac_12_3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5ac69eddac_12_3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5ac69eddac_12_3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ac69eddac_12_3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5ac69eddac_12_3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25ac69eddac_12_3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5ac69eddac_12_3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5ac69eddac_12_3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ac69eddac_12_39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25ac69eddac_12_39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25ac69eddac_12_3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25ac69eddac_12_3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25ac69eddac_12_3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ac69eddac_12_4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5ac69eddac_12_40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25ac69eddac_12_40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g25ac69eddac_12_4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5ac69eddac_12_4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5ac69eddac_12_4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ac69eddac_12_40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5ac69eddac_12_40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g25ac69eddac_12_40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25ac69eddac_12_40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g25ac69eddac_12_40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25ac69eddac_12_4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5ac69eddac_12_4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5ac69eddac_12_4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ac69eddac_12_4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5ac69eddac_12_4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5ac69eddac_12_4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ac69eddac_12_4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5ac69eddac_12_4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25ac69eddac_12_4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25ac69eddac_12_4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5ac69eddac_12_4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5ac69eddac_12_4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ac69eddac_12_4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5ac69eddac_12_4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5ac69eddac_12_4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25ac69eddac_12_4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5ac69eddac_12_4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5ac69eddac_12_4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ac69eddac_12_4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5ac69eddac_12_43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5ac69eddac_12_4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5ac69eddac_12_4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5ac69eddac_12_4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ac69eddac_12_44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5ac69eddac_12_44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5ac69eddac_12_4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5ac69eddac_12_4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5ac69eddac_12_4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ac69eddac_12_3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25ac69eddac_12_3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g25ac69eddac_12_3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g25ac69eddac_12_3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g25ac69eddac_12_3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3265938" y="3429000"/>
            <a:ext cx="5660123" cy="107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 Black"/>
              <a:buNone/>
            </a:pPr>
            <a:r>
              <a:rPr lang="en-US" sz="10000" b="1">
                <a:latin typeface="Arial Black"/>
                <a:ea typeface="Arial Black"/>
                <a:cs typeface="Arial Black"/>
                <a:sym typeface="Arial Black"/>
              </a:rPr>
              <a:t>MONEY BALL</a:t>
            </a:r>
            <a:endParaRPr sz="100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3265938" y="3966519"/>
            <a:ext cx="5660123" cy="107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lang="en-US" sz="2500" b="0" i="0" u="none" strike="noStrike" cap="none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박윤미 : 윤성원 : 이재필 : 이태형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/>
          <p:nvPr/>
        </p:nvSpPr>
        <p:spPr>
          <a:xfrm>
            <a:off x="3531570" y="5631827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2001년 부터 2022년까지 20년 동안 2976경기를 분석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승리 수와 득실차가 매우 높은 연관관계  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2" name="Google Shape;2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0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40321" y="1825539"/>
            <a:ext cx="4682088" cy="358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 txBox="1"/>
          <p:nvPr/>
        </p:nvSpPr>
        <p:spPr>
          <a:xfrm>
            <a:off x="3666972" y="5721786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득점과 관련된 타자의 지표인  타율, 출루율 관계비교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영화와는 달리 KBO에서는 출루율이 낮게 나온다 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8" name="Google Shape;29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1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1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1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1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97916" y="1937928"/>
            <a:ext cx="7763113" cy="361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"/>
          <p:cNvSpPr txBox="1"/>
          <p:nvPr/>
        </p:nvSpPr>
        <p:spPr>
          <a:xfrm>
            <a:off x="3666972" y="5721786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그래서 출루률과 장타율을 더한 OPR을 비교해 보았고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이를 바탕으로 출루률과 장타율을 곱한 새로운 RC라는 지표를 만들었다. 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2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2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12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17209" y="2040131"/>
            <a:ext cx="7578850" cy="349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/>
          <p:nvPr/>
        </p:nvSpPr>
        <p:spPr>
          <a:xfrm>
            <a:off x="3666972" y="5721786"/>
            <a:ext cx="769958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실점과 관련된 투수의 지표인  방어율, 이닝 당 출루 허용률 관계비교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3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3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2" name="Google Shape;33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3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3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" name="Google Shape;340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35724" y="1852972"/>
            <a:ext cx="7342386" cy="375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9593" y="628012"/>
            <a:ext cx="858700" cy="83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/>
          <p:nvPr/>
        </p:nvSpPr>
        <p:spPr>
          <a:xfrm>
            <a:off x="3666972" y="5721786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20년치 데이터를 분석해서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RC가 가장 높은 팀이 플레이오프에 진출할 확률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4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4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4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9898" y="1797120"/>
            <a:ext cx="5455713" cy="373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15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4" name="Google Shape;3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5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5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2" name="Google Shape;372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82466" y="1835572"/>
            <a:ext cx="5615383" cy="375163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5"/>
          <p:cNvSpPr txBox="1"/>
          <p:nvPr/>
        </p:nvSpPr>
        <p:spPr>
          <a:xfrm>
            <a:off x="3666972" y="5721786"/>
            <a:ext cx="769958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방어율이 가장 높은 팀이 플레이오프에 진출할 확률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/>
          <p:nvPr/>
        </p:nvSpPr>
        <p:spPr>
          <a:xfrm>
            <a:off x="3666972" y="5901930"/>
            <a:ext cx="76995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RC가 가장 높고 방어율이 가장 낮은 팀이 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플레이오프에 진출할 확률 91%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그 팀을 목표로 창단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16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6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16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9" name="Google Shape;389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98134" y="1911693"/>
            <a:ext cx="4037264" cy="389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7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17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17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17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4" name="Google Shape;404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35725" y="2244948"/>
            <a:ext cx="3852531" cy="383559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7"/>
          <p:cNvSpPr txBox="1"/>
          <p:nvPr/>
        </p:nvSpPr>
        <p:spPr>
          <a:xfrm>
            <a:off x="7375131" y="5600567"/>
            <a:ext cx="44639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프로선수 317명의 기록 데이터를 분석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상위 20%의 72명의 고액연봉자가 리그 전체 연봉의 66.36%를 차지하는 구조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18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8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18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18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18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18"/>
          <p:cNvSpPr txBox="1"/>
          <p:nvPr/>
        </p:nvSpPr>
        <p:spPr>
          <a:xfrm>
            <a:off x="8264729" y="5429510"/>
            <a:ext cx="2991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자본이 부족한 구단이므로 표시 구간에 속한 선수 위주의 영입 전략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1" name="Google Shape;42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64491" y="2247092"/>
            <a:ext cx="3852531" cy="383559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8"/>
          <p:cNvSpPr/>
          <p:nvPr/>
        </p:nvSpPr>
        <p:spPr>
          <a:xfrm rot="4779950">
            <a:off x="4445196" y="2728953"/>
            <a:ext cx="3310974" cy="3226961"/>
          </a:xfrm>
          <a:prstGeom prst="pie">
            <a:avLst>
              <a:gd name="adj1" fmla="val 8957031"/>
              <a:gd name="adj2" fmla="val 16228446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19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9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19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19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19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7" name="Google Shape;43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3688" y="1932704"/>
            <a:ext cx="4404658" cy="299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97630" y="1859118"/>
            <a:ext cx="4413217" cy="299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9"/>
          <p:cNvSpPr txBox="1"/>
          <p:nvPr/>
        </p:nvSpPr>
        <p:spPr>
          <a:xfrm>
            <a:off x="3652628" y="5630194"/>
            <a:ext cx="97283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대체적으로 연봉과 RC, 비례 하고 연봉과 방어율이 반비례 관계인 것을 나타낸다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/>
        </p:nvSpPr>
        <p:spPr>
          <a:xfrm>
            <a:off x="693582" y="1386564"/>
            <a:ext cx="48195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CONTENTS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084592" y="2402227"/>
            <a:ext cx="423665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r>
              <a:rPr lang="en-US" sz="3330" b="1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</a:t>
            </a:r>
            <a:r>
              <a:rPr lang="en-US" sz="2400" b="1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개요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1-1.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동기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1-2.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의도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582" y="2266651"/>
            <a:ext cx="3853453" cy="13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796185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"/>
          <p:cNvSpPr txBox="1"/>
          <p:nvPr/>
        </p:nvSpPr>
        <p:spPr>
          <a:xfrm>
            <a:off x="5084592" y="4106351"/>
            <a:ext cx="4236656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r>
              <a:rPr lang="en-US" sz="3330" b="1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</a:t>
            </a:r>
            <a:r>
              <a:rPr lang="en-US" sz="2400" b="1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- </a:t>
            </a:r>
            <a:r>
              <a:rPr lang="en-US" sz="2400" b="1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야구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2-1.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2-2.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2-3.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채용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2-4.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sp>
        <p:nvSpPr>
          <p:cNvPr id="170" name="Google Shape;170;p2"/>
          <p:cNvSpPr txBox="1"/>
          <p:nvPr/>
        </p:nvSpPr>
        <p:spPr>
          <a:xfrm>
            <a:off x="8599818" y="2402227"/>
            <a:ext cx="423665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r>
              <a:rPr lang="en-US" sz="3330" b="1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</a:t>
            </a:r>
            <a:r>
              <a:rPr lang="en-US" sz="2400" b="1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- </a:t>
            </a:r>
            <a:r>
              <a:rPr lang="en-US" sz="2400" b="1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농구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3-1.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3-2.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3-3.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방출</a:t>
            </a: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채용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	3-4. </a:t>
            </a:r>
            <a:r>
              <a:rPr lang="en-US" sz="1600" dirty="0" err="1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sz="1600" dirty="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20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6" name="Google Shape;4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0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20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20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4" name="Google Shape;454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4591" y="1892562"/>
            <a:ext cx="7492575" cy="229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16784" y="4038733"/>
            <a:ext cx="7207054" cy="219125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0"/>
          <p:cNvSpPr txBox="1"/>
          <p:nvPr/>
        </p:nvSpPr>
        <p:spPr>
          <a:xfrm>
            <a:off x="3666972" y="6263490"/>
            <a:ext cx="97283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 구간 별로 나누어 보니 연봉 적은 순대로 기울기가 가파른 것을 볼 수 있다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21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3" name="Google Shape;46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1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21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1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1" name="Google Shape;471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4591" y="1892561"/>
            <a:ext cx="7865937" cy="240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17966" y="4292477"/>
            <a:ext cx="7853237" cy="238772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1"/>
          <p:cNvSpPr/>
          <p:nvPr/>
        </p:nvSpPr>
        <p:spPr>
          <a:xfrm>
            <a:off x="4373752" y="2535589"/>
            <a:ext cx="757578" cy="700604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4397380" y="5636110"/>
            <a:ext cx="771960" cy="77196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21"/>
          <p:cNvSpPr txBox="1"/>
          <p:nvPr/>
        </p:nvSpPr>
        <p:spPr>
          <a:xfrm>
            <a:off x="233392" y="602209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이 구간에 속한 선수들을 우선적으로 채용 할 것이다..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2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2" name="Google Shape;4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2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22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22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22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0" name="Google Shape;49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59388" y="2158786"/>
            <a:ext cx="4518661" cy="33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2"/>
          <p:cNvSpPr txBox="1"/>
          <p:nvPr/>
        </p:nvSpPr>
        <p:spPr>
          <a:xfrm>
            <a:off x="3916783" y="5969899"/>
            <a:ext cx="64511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 대비 실력 지표를 나누고 가중치를 추가한 함수를 이용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저비용 고효율의 선수들 순위를 나타냈다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23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8" name="Google Shape;49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3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23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3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23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60800" y="1953728"/>
            <a:ext cx="7631807" cy="41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3"/>
          <p:cNvSpPr txBox="1"/>
          <p:nvPr/>
        </p:nvSpPr>
        <p:spPr>
          <a:xfrm>
            <a:off x="3916783" y="6196624"/>
            <a:ext cx="645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가성비 순위로 타자 21명 채용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24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5" name="Google Shape;51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4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24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24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4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3" name="Google Shape;523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1021" y="2081993"/>
            <a:ext cx="5741649" cy="383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4"/>
          <p:cNvSpPr/>
          <p:nvPr/>
        </p:nvSpPr>
        <p:spPr>
          <a:xfrm>
            <a:off x="8281054" y="2061442"/>
            <a:ext cx="477260" cy="441367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25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2" name="Google Shape;53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5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25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25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25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0" name="Google Shape;540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6785" y="1930832"/>
            <a:ext cx="7421244" cy="42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9593" y="628012"/>
            <a:ext cx="858700" cy="836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5"/>
          <p:cNvSpPr txBox="1"/>
          <p:nvPr/>
        </p:nvSpPr>
        <p:spPr>
          <a:xfrm>
            <a:off x="3916783" y="6196624"/>
            <a:ext cx="645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가성비 순위로 투수 21명 채용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6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26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9" name="Google Shape;5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6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26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26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72229" y="1968325"/>
            <a:ext cx="5856072" cy="38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9593" y="628012"/>
            <a:ext cx="858700" cy="836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6"/>
          <p:cNvSpPr/>
          <p:nvPr/>
        </p:nvSpPr>
        <p:spPr>
          <a:xfrm>
            <a:off x="4567184" y="4043563"/>
            <a:ext cx="477260" cy="441367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7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27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6" name="Google Shape;56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7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27"/>
          <p:cNvSpPr txBox="1"/>
          <p:nvPr/>
        </p:nvSpPr>
        <p:spPr>
          <a:xfrm>
            <a:off x="392808" y="2712229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27"/>
          <p:cNvSpPr txBox="1"/>
          <p:nvPr/>
        </p:nvSpPr>
        <p:spPr>
          <a:xfrm>
            <a:off x="392808" y="334479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27"/>
          <p:cNvSpPr txBox="1"/>
          <p:nvPr/>
        </p:nvSpPr>
        <p:spPr>
          <a:xfrm>
            <a:off x="392808" y="3934672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27"/>
          <p:cNvSpPr txBox="1"/>
          <p:nvPr/>
        </p:nvSpPr>
        <p:spPr>
          <a:xfrm>
            <a:off x="5532761" y="6269462"/>
            <a:ext cx="64511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KBO 전체 연봉 합의 2.42%의 비율을 가진 팀을 만듬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5" name="Google Shape;57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1903" y="1752281"/>
            <a:ext cx="5975249" cy="4364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28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2" name="Google Shape;5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8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28"/>
          <p:cNvSpPr txBox="1"/>
          <p:nvPr/>
        </p:nvSpPr>
        <p:spPr>
          <a:xfrm>
            <a:off x="392808" y="2712229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28"/>
          <p:cNvSpPr txBox="1"/>
          <p:nvPr/>
        </p:nvSpPr>
        <p:spPr>
          <a:xfrm>
            <a:off x="392808" y="334479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28"/>
          <p:cNvSpPr txBox="1"/>
          <p:nvPr/>
        </p:nvSpPr>
        <p:spPr>
          <a:xfrm>
            <a:off x="392808" y="3934672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0" name="Google Shape;590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1802" y="2370230"/>
            <a:ext cx="1769935" cy="29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98118" y="2419923"/>
            <a:ext cx="1821338" cy="288788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8"/>
          <p:cNvSpPr txBox="1"/>
          <p:nvPr/>
        </p:nvSpPr>
        <p:spPr>
          <a:xfrm>
            <a:off x="9225692" y="1998248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방어율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28"/>
          <p:cNvSpPr txBox="1"/>
          <p:nvPr/>
        </p:nvSpPr>
        <p:spPr>
          <a:xfrm>
            <a:off x="5701717" y="200698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RC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p28"/>
          <p:cNvSpPr txBox="1"/>
          <p:nvPr/>
        </p:nvSpPr>
        <p:spPr>
          <a:xfrm>
            <a:off x="4883055" y="5780234"/>
            <a:ext cx="64511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저비용으로 RC가 가장 높고 방어율이 가장 낮은 팀을 만들었습니다.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29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1" name="Google Shape;6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9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29"/>
          <p:cNvSpPr txBox="1"/>
          <p:nvPr/>
        </p:nvSpPr>
        <p:spPr>
          <a:xfrm>
            <a:off x="392808" y="2712229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29"/>
          <p:cNvSpPr txBox="1"/>
          <p:nvPr/>
        </p:nvSpPr>
        <p:spPr>
          <a:xfrm>
            <a:off x="392808" y="334479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29"/>
          <p:cNvSpPr txBox="1"/>
          <p:nvPr/>
        </p:nvSpPr>
        <p:spPr>
          <a:xfrm>
            <a:off x="392808" y="3934672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29"/>
          <p:cNvSpPr txBox="1">
            <a:spLocks noGrp="1"/>
          </p:cNvSpPr>
          <p:nvPr>
            <p:ph type="ctrTitle"/>
          </p:nvPr>
        </p:nvSpPr>
        <p:spPr>
          <a:xfrm>
            <a:off x="3252150" y="87406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5C50"/>
              </a:buClr>
              <a:buSzPts val="6000"/>
              <a:buFont typeface="Malgun Gothic"/>
              <a:buNone/>
            </a:pPr>
            <a:r>
              <a:rPr lang="en-US">
                <a:solidFill>
                  <a:srgbClr val="FE5C50"/>
                </a:solidFill>
              </a:rPr>
              <a:t>91% 플레이오프 진출!!!!</a:t>
            </a:r>
            <a:endParaRPr>
              <a:solidFill>
                <a:srgbClr val="FE5C50"/>
              </a:solidFill>
            </a:endParaRPr>
          </a:p>
        </p:txBody>
      </p:sp>
      <p:pic>
        <p:nvPicPr>
          <p:cNvPr id="610" name="Google Shape;610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20107" y="3270407"/>
            <a:ext cx="4580651" cy="308957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9"/>
          <p:cNvSpPr txBox="1"/>
          <p:nvPr/>
        </p:nvSpPr>
        <p:spPr>
          <a:xfrm>
            <a:off x="4184879" y="6309657"/>
            <a:ext cx="66916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앞선 가설에서 도출된 결과로 저희 팀은 91% 확률로 플레이오프 진출을 예상 할 수 있습니다..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504" y="1941705"/>
            <a:ext cx="3542857" cy="357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3302931" y="3404580"/>
            <a:ext cx="1902237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211927" y="3515026"/>
            <a:ext cx="1905126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"/>
          <p:cNvSpPr txBox="1">
            <a:spLocks noGrp="1"/>
          </p:cNvSpPr>
          <p:nvPr>
            <p:ph type="title"/>
          </p:nvPr>
        </p:nvSpPr>
        <p:spPr>
          <a:xfrm>
            <a:off x="4544736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sp>
        <p:nvSpPr>
          <p:cNvPr id="179" name="Google Shape;179;p3"/>
          <p:cNvSpPr txBox="1"/>
          <p:nvPr/>
        </p:nvSpPr>
        <p:spPr>
          <a:xfrm>
            <a:off x="7712491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개발동기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1-2. 기획의도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302931" y="3404580"/>
            <a:ext cx="1902237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211927" y="3515026"/>
            <a:ext cx="1905126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0"/>
          <p:cNvSpPr txBox="1">
            <a:spLocks noGrp="1"/>
          </p:cNvSpPr>
          <p:nvPr>
            <p:ph type="title"/>
          </p:nvPr>
        </p:nvSpPr>
        <p:spPr>
          <a:xfrm>
            <a:off x="4544736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- 농구</a:t>
            </a:r>
            <a:endParaRPr/>
          </a:p>
        </p:txBody>
      </p:sp>
      <p:sp>
        <p:nvSpPr>
          <p:cNvPr id="619" name="Google Shape;619;p30"/>
          <p:cNvSpPr txBox="1"/>
          <p:nvPr/>
        </p:nvSpPr>
        <p:spPr>
          <a:xfrm>
            <a:off x="7712501" y="2257325"/>
            <a:ext cx="4102500" cy="3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주제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가설 설정 / 검증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선수 분석 / 방출 및 채용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3-4. 결론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0" name="Google Shape;62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8501" y="1941701"/>
            <a:ext cx="3250793" cy="357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5ac69eddac_6_9"/>
          <p:cNvSpPr txBox="1"/>
          <p:nvPr/>
        </p:nvSpPr>
        <p:spPr>
          <a:xfrm>
            <a:off x="392810" y="2036368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g25ac69eddac_6_9"/>
          <p:cNvSpPr txBox="1"/>
          <p:nvPr/>
        </p:nvSpPr>
        <p:spPr>
          <a:xfrm>
            <a:off x="3885838" y="2190302"/>
            <a:ext cx="7699500" cy="20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55555"/>
                </a:solidFill>
              </a:rPr>
              <a:t>팀 분석과 선수 지표 분석을 통한</a:t>
            </a:r>
            <a:endParaRPr sz="1600">
              <a:solidFill>
                <a:srgbClr val="555555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555555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55555"/>
                </a:solidFill>
              </a:rPr>
              <a:t>최하위팀인 서울 삼성을 상위권으로 올리기 위해서</a:t>
            </a:r>
            <a:endParaRPr sz="1600">
              <a:solidFill>
                <a:srgbClr val="555555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555555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55555"/>
                </a:solidFill>
              </a:rPr>
              <a:t>실력에 비해 연봉이 높은 선수들을 내보내고</a:t>
            </a:r>
            <a:endParaRPr sz="1600">
              <a:solidFill>
                <a:srgbClr val="555555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555555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55555"/>
                </a:solidFill>
              </a:rPr>
              <a:t>팀을 리빌딩 시도</a:t>
            </a:r>
            <a:endParaRPr sz="1600">
              <a:solidFill>
                <a:srgbClr val="555555"/>
              </a:solidFill>
            </a:endParaRPr>
          </a:p>
        </p:txBody>
      </p:sp>
      <p:sp>
        <p:nvSpPr>
          <p:cNvPr id="627" name="Google Shape;627;g25ac69eddac_6_9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g25ac69eddac_6_9"/>
          <p:cNvSpPr txBox="1"/>
          <p:nvPr/>
        </p:nvSpPr>
        <p:spPr>
          <a:xfrm>
            <a:off x="392810" y="2713181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9" name="Google Shape;629;g25ac69eddac_6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5ac69eddac_6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5ac69eddac_6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5ac69eddac_6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25ac69eddac_6_9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g25ac69eddac_6_9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g25ac69eddac_6_9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6" name="Google Shape;636;g25ac69eddac_6_9"/>
          <p:cNvPicPr preferRelativeResize="0"/>
          <p:nvPr/>
        </p:nvPicPr>
        <p:blipFill rotWithShape="1">
          <a:blip r:embed="rId7">
            <a:alphaModFix/>
          </a:blip>
          <a:srcRect b="40691"/>
          <a:stretch/>
        </p:blipFill>
        <p:spPr>
          <a:xfrm>
            <a:off x="3666975" y="4268275"/>
            <a:ext cx="3870299" cy="20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5ac69eddac_6_9"/>
          <p:cNvPicPr preferRelativeResize="0"/>
          <p:nvPr/>
        </p:nvPicPr>
        <p:blipFill rotWithShape="1">
          <a:blip r:embed="rId7">
            <a:alphaModFix/>
          </a:blip>
          <a:srcRect t="59334"/>
          <a:stretch/>
        </p:blipFill>
        <p:spPr>
          <a:xfrm>
            <a:off x="7770575" y="4646725"/>
            <a:ext cx="4210899" cy="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25ac69eddac_6_9"/>
          <p:cNvSpPr/>
          <p:nvPr/>
        </p:nvSpPr>
        <p:spPr>
          <a:xfrm>
            <a:off x="7579063" y="6021725"/>
            <a:ext cx="470400" cy="27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ac69eddac_6_25"/>
          <p:cNvSpPr txBox="1"/>
          <p:nvPr/>
        </p:nvSpPr>
        <p:spPr>
          <a:xfrm>
            <a:off x="3885833" y="5109421"/>
            <a:ext cx="7699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경기의 승리 수와 팀의 총 득점이 관련이 있을 것이라는 가설</a:t>
            </a:r>
            <a:endParaRPr sz="1600">
              <a:solidFill>
                <a:srgbClr val="D8D8D8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D8D8D8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-&gt; 직접적인 득점 외의 요소가 총 득점에 어떤 영향을 미치는지</a:t>
            </a:r>
            <a:endParaRPr sz="1600">
              <a:solidFill>
                <a:srgbClr val="D8D8D8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endParaRPr sz="1600">
              <a:solidFill>
                <a:srgbClr val="D8D8D8"/>
              </a:solidFill>
            </a:endParaRPr>
          </a:p>
        </p:txBody>
      </p:sp>
      <p:sp>
        <p:nvSpPr>
          <p:cNvPr id="644" name="Google Shape;644;g25ac69eddac_6_25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g25ac69eddac_6_25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6" name="Google Shape;646;g25ac69eddac_6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5ac69eddac_6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5ac69eddac_6_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5ac69eddac_6_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5ac69eddac_6_25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g25ac69eddac_6_25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g25ac69eddac_6_25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g25ac69eddac_6_25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4" name="Google Shape;654;g25ac69eddac_6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9449" y="2218287"/>
            <a:ext cx="2829435" cy="24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5ac69eddac_6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9876" y="1938425"/>
            <a:ext cx="1421400" cy="28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5ac69eddac_6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6751" y="1938438"/>
            <a:ext cx="1421394" cy="284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5ac69eddac_6_48"/>
          <p:cNvSpPr txBox="1"/>
          <p:nvPr/>
        </p:nvSpPr>
        <p:spPr>
          <a:xfrm>
            <a:off x="3895933" y="5638471"/>
            <a:ext cx="76995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1997년 부터 2022년까지 25년 동안</a:t>
            </a:r>
            <a:endParaRPr sz="1600">
              <a:solidFill>
                <a:srgbClr val="D8D8D8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전체 팀의 PTS와  승리 경기수의 결과</a:t>
            </a:r>
            <a:endParaRPr sz="1600">
              <a:solidFill>
                <a:srgbClr val="D8D8D8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endParaRPr sz="1600">
              <a:solidFill>
                <a:srgbClr val="D8D8D8"/>
              </a:solidFill>
            </a:endParaRPr>
          </a:p>
        </p:txBody>
      </p:sp>
      <p:sp>
        <p:nvSpPr>
          <p:cNvPr id="662" name="Google Shape;662;g25ac69eddac_6_48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g25ac69eddac_6_48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4" name="Google Shape;664;g25ac69eddac_6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5ac69eddac_6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5ac69eddac_6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5ac69eddac_6_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5ac69eddac_6_48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g25ac69eddac_6_48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g25ac69eddac_6_48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g25ac69eddac_6_48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2" name="Google Shape;672;g25ac69eddac_6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0300" y="1992075"/>
            <a:ext cx="4736875" cy="32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5ac69eddac_6_64"/>
          <p:cNvSpPr txBox="1"/>
          <p:nvPr/>
        </p:nvSpPr>
        <p:spPr>
          <a:xfrm>
            <a:off x="3895946" y="5824621"/>
            <a:ext cx="7699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전체 팀의 오펜스, 디펜스와 총 득점의 관계</a:t>
            </a:r>
            <a:endParaRPr sz="1600">
              <a:solidFill>
                <a:srgbClr val="D8D8D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endParaRPr sz="1600">
              <a:solidFill>
                <a:srgbClr val="D8D8D8"/>
              </a:solidFill>
            </a:endParaRPr>
          </a:p>
        </p:txBody>
      </p:sp>
      <p:sp>
        <p:nvSpPr>
          <p:cNvPr id="678" name="Google Shape;678;g25ac69eddac_6_64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g25ac69eddac_6_64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0" name="Google Shape;680;g25ac69eddac_6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25ac69eddac_6_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5ac69eddac_6_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5ac69eddac_6_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25ac69eddac_6_64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g25ac69eddac_6_64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g25ac69eddac_6_64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g25ac69eddac_6_64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8" name="Google Shape;688;g25ac69eddac_6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9309" y="2011912"/>
            <a:ext cx="7599724" cy="3474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5ac69eddac_6_81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전체 팀의 스틸과 블록과 총 득점의 관계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694" name="Google Shape;694;g25ac69eddac_6_81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g25ac69eddac_6_81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6" name="Google Shape;696;g25ac69eddac_6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5ac69eddac_6_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5ac69eddac_6_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5ac69eddac_6_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25ac69eddac_6_81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g25ac69eddac_6_81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g25ac69eddac_6_81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g25ac69eddac_6_81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4" name="Google Shape;704;g25ac69eddac_6_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4587" y="1992712"/>
            <a:ext cx="7022000" cy="34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5ac69eddac_6_101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전체 팀의 삼성 서울의 PTS 평균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10" name="Google Shape;710;g25ac69eddac_6_101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g25ac69eddac_6_101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2" name="Google Shape;712;g25ac69eddac_6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25ac69eddac_6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5ac69eddac_6_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25ac69eddac_6_1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25ac69eddac_6_101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g25ac69eddac_6_101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g25ac69eddac_6_101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g25ac69eddac_6_101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0" name="Google Shape;720;g25ac69eddac_6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4184" y="2302549"/>
            <a:ext cx="7970291" cy="281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5ac69eddac_6_132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전체팀과 삼성 서울팀 비교(OFF)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26" name="Google Shape;726;g25ac69eddac_6_132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g25ac69eddac_6_132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8" name="Google Shape;728;g25ac69eddac_6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5ac69eddac_6_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5ac69eddac_6_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5ac69eddac_6_1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25ac69eddac_6_132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g25ac69eddac_6_132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g25ac69eddac_6_132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g25ac69eddac_6_132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6" name="Google Shape;736;g25ac69eddac_6_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3709" y="2011912"/>
            <a:ext cx="7725071" cy="3660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5ac69eddac_6_149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전체팀과 삼성 서울팀 비교(DEF)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42" name="Google Shape;742;g25ac69eddac_6_149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g25ac69eddac_6_149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4" name="Google Shape;744;g25ac69eddac_6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25ac69eddac_6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25ac69eddac_6_1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25ac69eddac_6_1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25ac69eddac_6_149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g25ac69eddac_6_149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g25ac69eddac_6_149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g25ac69eddac_6_149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2" name="Google Shape;752;g25ac69eddac_6_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9309" y="2011912"/>
            <a:ext cx="7660647" cy="3660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5ac69eddac_6_166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전체팀과 삼성 서울팀 비교(STL)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58" name="Google Shape;758;g25ac69eddac_6_166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g25ac69eddac_6_166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0" name="Google Shape;760;g25ac69eddac_6_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25ac69eddac_6_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25ac69eddac_6_1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5ac69eddac_6_1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25ac69eddac_6_166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g25ac69eddac_6_166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g25ac69eddac_6_166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g25ac69eddac_6_166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8" name="Google Shape;768;g25ac69eddac_6_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8859" y="2011912"/>
            <a:ext cx="7970290" cy="3547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/>
          <p:nvPr/>
        </p:nvSpPr>
        <p:spPr>
          <a:xfrm>
            <a:off x="392810" y="2036368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1 . 개발 동기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3819149" y="1859118"/>
            <a:ext cx="76995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None/>
            </a:pPr>
            <a:r>
              <a:rPr lang="en-US" sz="1600" b="0" i="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메이저리그 최하위팀을 오로지 경기 </a:t>
            </a:r>
            <a:r>
              <a:rPr lang="en-US" sz="1600" b="0" i="0">
                <a:solidFill>
                  <a:srgbClr val="FE5C50"/>
                </a:solidFill>
                <a:latin typeface="Arial"/>
                <a:ea typeface="Arial"/>
                <a:cs typeface="Arial"/>
                <a:sym typeface="Arial"/>
              </a:rPr>
              <a:t>데이터 자료만을 </a:t>
            </a:r>
            <a:r>
              <a:rPr lang="en-US" sz="1600" b="0" i="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바탕으로 선수들의 평가하고, </a:t>
            </a:r>
            <a:r>
              <a:rPr lang="en-US" sz="1600" b="0" i="0">
                <a:solidFill>
                  <a:srgbClr val="FE5C50"/>
                </a:solidFill>
                <a:latin typeface="Arial"/>
                <a:ea typeface="Arial"/>
                <a:cs typeface="Arial"/>
                <a:sym typeface="Arial"/>
              </a:rPr>
              <a:t>저비용 고효율을 </a:t>
            </a:r>
            <a:r>
              <a:rPr lang="en-US" sz="1600" b="0" i="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거두는 선수 트레이드로 메이저리그 역사상 최초로 20연승이라는 전무후무한 기록을 만들어 낸 ‘빌리 빈’ 단장의 성공 실화를 영화화한 작품이다.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동기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392810" y="2713181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2 . 기획 의도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9092" y="2861977"/>
            <a:ext cx="3017264" cy="35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94058" y="5168131"/>
            <a:ext cx="891617" cy="112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91608" y="4356186"/>
            <a:ext cx="746825" cy="93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39867" y="4246031"/>
            <a:ext cx="739204" cy="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14517" y="4621314"/>
            <a:ext cx="586791" cy="86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141057" y="5351863"/>
            <a:ext cx="723963" cy="10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ac69eddac_6_183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전체팀과 삼성 서울팀 비교(PTS)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74" name="Google Shape;774;g25ac69eddac_6_183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g25ac69eddac_6_183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6" name="Google Shape;776;g25ac69eddac_6_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25ac69eddac_6_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25ac69eddac_6_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25ac69eddac_6_1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25ac69eddac_6_183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g25ac69eddac_6_183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g25ac69eddac_6_183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g25ac69eddac_6_183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4" name="Google Shape;784;g25ac69eddac_6_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9309" y="2011912"/>
            <a:ext cx="7828446" cy="366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5ac69eddac_12_224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g25ac69eddac_12_224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1" name="Google Shape;791;g25ac69eddac_12_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25ac69eddac_12_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25ac69eddac_12_2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25ac69eddac_12_2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25ac69eddac_12_224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g25ac69eddac_12_224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g25ac69eddac_12_224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8" name="Google Shape;798;g25ac69eddac_12_2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85480" y="1638390"/>
            <a:ext cx="5550878" cy="252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25ac69eddac_12_2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95738" y="4327832"/>
            <a:ext cx="5440621" cy="231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25ac69eddac_12_2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88151" y="1859119"/>
            <a:ext cx="2190863" cy="246871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25ac69eddac_12_224"/>
          <p:cNvSpPr txBox="1"/>
          <p:nvPr/>
        </p:nvSpPr>
        <p:spPr>
          <a:xfrm>
            <a:off x="9571121" y="4944979"/>
            <a:ext cx="219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상관 계수 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방어 -&gt; 스틸 -&gt; 리바운드 -&gt; 블록</a:t>
            </a:r>
            <a:endParaRPr/>
          </a:p>
        </p:txBody>
      </p:sp>
      <p:sp>
        <p:nvSpPr>
          <p:cNvPr id="802" name="Google Shape;802;g25ac69eddac_12_224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5ac69eddac_12_241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g25ac69eddac_12_241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9" name="Google Shape;809;g25ac69eddac_12_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5ac69eddac_12_2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25ac69eddac_12_2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5ac69eddac_12_2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25ac69eddac_12_241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g25ac69eddac_12_241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5" name="Google Shape;815;g25ac69eddac_12_241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g25ac69eddac_12_241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7" name="Google Shape;817;g25ac69eddac_12_2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33394" y="1895214"/>
            <a:ext cx="2362605" cy="26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g25ac69eddac_12_241"/>
          <p:cNvSpPr/>
          <p:nvPr/>
        </p:nvSpPr>
        <p:spPr>
          <a:xfrm>
            <a:off x="6533147" y="2080258"/>
            <a:ext cx="1738500" cy="1151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변수를 보면 상대적인 크기 차이가 있다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</p:txBody>
      </p:sp>
      <p:sp>
        <p:nvSpPr>
          <p:cNvPr id="819" name="Google Shape;819;g25ac69eddac_12_241"/>
          <p:cNvSpPr/>
          <p:nvPr/>
        </p:nvSpPr>
        <p:spPr>
          <a:xfrm>
            <a:off x="6533147" y="3467749"/>
            <a:ext cx="1738500" cy="1151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그러므로 정규화를 진행</a:t>
            </a:r>
            <a:endParaRPr/>
          </a:p>
        </p:txBody>
      </p:sp>
      <p:pic>
        <p:nvPicPr>
          <p:cNvPr id="820" name="Google Shape;820;g25ac69eddac_12_2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7535" y="2060333"/>
            <a:ext cx="3187864" cy="115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5ac69eddac_12_2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08348" y="5576810"/>
            <a:ext cx="8213921" cy="27306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25ac69eddac_12_241"/>
          <p:cNvSpPr txBox="1"/>
          <p:nvPr/>
        </p:nvSpPr>
        <p:spPr>
          <a:xfrm>
            <a:off x="3508348" y="4948372"/>
            <a:ext cx="807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앞에서 봤던 상관계수를 바탕으로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가중치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부여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5ac69eddac_12_260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g25ac69eddac_12_260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9" name="Google Shape;829;g25ac69eddac_12_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25ac69eddac_12_2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5ac69eddac_12_2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5ac69eddac_12_2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25ac69eddac_12_260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g25ac69eddac_12_260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g25ac69eddac_12_260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6" name="Google Shape;836;g25ac69eddac_12_2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3688" y="1757502"/>
            <a:ext cx="4495476" cy="4658872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25ac69eddac_12_260"/>
          <p:cNvSpPr txBox="1"/>
          <p:nvPr/>
        </p:nvSpPr>
        <p:spPr>
          <a:xfrm>
            <a:off x="7745691" y="2126424"/>
            <a:ext cx="390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아셈마레이, 게이지 프림 등 높은 선수들이 존재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g25ac69eddac_12_260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5ac69eddac_12_275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4" name="Google Shape;844;g25ac69eddac_12_275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5" name="Google Shape;845;g25ac69eddac_12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25ac69eddac_12_2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25ac69eddac_12_2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25ac69eddac_12_2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25ac69eddac_12_275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g25ac69eddac_12_275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g25ac69eddac_12_275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g25ac69eddac_12_275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3" name="Google Shape;853;g25ac69eddac_12_2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96496" y="1936247"/>
            <a:ext cx="4222550" cy="429374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5ac69eddac_12_275"/>
          <p:cNvSpPr txBox="1"/>
          <p:nvPr/>
        </p:nvSpPr>
        <p:spPr>
          <a:xfrm>
            <a:off x="8019047" y="2319867"/>
            <a:ext cx="378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연봉이 커질수록 result가 커지지만 선 아래에 있는 선수들은 뽑을 필요 X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5ac69eddac_12_290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g25ac69eddac_12_290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1" name="Google Shape;861;g25ac69eddac_12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5ac69eddac_12_2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25ac69eddac_12_2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5ac69eddac_12_2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25ac69eddac_12_290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6" name="Google Shape;866;g25ac69eddac_12_290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g25ac69eddac_12_290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8" name="Google Shape;868;g25ac69eddac_12_2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8035" y="2349203"/>
            <a:ext cx="3866654" cy="418230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25ac69eddac_12_290"/>
          <p:cNvSpPr txBox="1"/>
          <p:nvPr/>
        </p:nvSpPr>
        <p:spPr>
          <a:xfrm>
            <a:off x="3572229" y="1818648"/>
            <a:ext cx="386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연봉을 고려한 선수들의 그래프 </a:t>
            </a:r>
            <a:endParaRPr/>
          </a:p>
        </p:txBody>
      </p:sp>
      <p:sp>
        <p:nvSpPr>
          <p:cNvPr id="870" name="Google Shape;870;g25ac69eddac_12_290"/>
          <p:cNvSpPr txBox="1"/>
          <p:nvPr/>
        </p:nvSpPr>
        <p:spPr>
          <a:xfrm>
            <a:off x="7890933" y="2264924"/>
            <a:ext cx="3014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게이지 프림이 월등히 높은 것을 알 수 있고 그 다음으로는 아셈 마레이, 라건아 등의 선수가 높은 것을 알 수 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g25ac69eddac_12_290"/>
          <p:cNvSpPr txBox="1"/>
          <p:nvPr/>
        </p:nvSpPr>
        <p:spPr>
          <a:xfrm>
            <a:off x="8019047" y="1736624"/>
            <a:ext cx="386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그러나 연봉 대비 실력이 좋은지 알기 위해 비율을 구함 </a:t>
            </a:r>
            <a:endParaRPr/>
          </a:p>
        </p:txBody>
      </p:sp>
      <p:sp>
        <p:nvSpPr>
          <p:cNvPr id="872" name="Google Shape;872;g25ac69eddac_12_290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5ac69eddac_12_307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g25ac69eddac_12_307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9" name="Google Shape;879;g25ac69eddac_12_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25ac69eddac_12_3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5ac69eddac_12_3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25ac69eddac_12_3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g25ac69eddac_12_307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g25ac69eddac_12_307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g25ac69eddac_12_307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g25ac69eddac_12_307"/>
          <p:cNvSpPr txBox="1"/>
          <p:nvPr/>
        </p:nvSpPr>
        <p:spPr>
          <a:xfrm>
            <a:off x="7890933" y="2264924"/>
            <a:ext cx="301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앞에서 한 것과 마찬가지로 산점도를 구함.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g25ac69eddac_12_307"/>
          <p:cNvSpPr txBox="1"/>
          <p:nvPr/>
        </p:nvSpPr>
        <p:spPr>
          <a:xfrm>
            <a:off x="7735590" y="3231886"/>
            <a:ext cx="386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회귀선보다 낮은 선수들은 이정현, 장민국, 김시래 등의 선수가 있음.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8" name="Google Shape;888;g25ac69eddac_12_3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6740" y="1939450"/>
            <a:ext cx="4419254" cy="413196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25ac69eddac_12_307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5ac69eddac_12_323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5" name="Google Shape;895;g25ac69eddac_12_323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6" name="Google Shape;896;g25ac69eddac_12_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25ac69eddac_12_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g25ac69eddac_12_3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g25ac69eddac_12_3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25ac69eddac_12_323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g25ac69eddac_12_323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g25ac69eddac_12_323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g25ac69eddac_12_323"/>
          <p:cNvSpPr txBox="1"/>
          <p:nvPr/>
        </p:nvSpPr>
        <p:spPr>
          <a:xfrm>
            <a:off x="8372804" y="3047220"/>
            <a:ext cx="3866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앞의 산점도와 회귀선에서 봤듯이 그래프를 보면 장민국, 김시래, 이정현 선수들의 비율이 낮은 것을 알 수 있음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그러므로 방출 결정</a:t>
            </a:r>
            <a:endParaRPr/>
          </a:p>
        </p:txBody>
      </p:sp>
      <p:pic>
        <p:nvPicPr>
          <p:cNvPr id="904" name="Google Shape;904;g25ac69eddac_12_3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91398" y="1720051"/>
            <a:ext cx="4894971" cy="4900231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25ac69eddac_12_323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5ac69eddac_12_338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g25ac69eddac_12_338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2" name="Google Shape;912;g25ac69eddac_12_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25ac69eddac_12_3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25ac69eddac_12_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25ac69eddac_12_3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25ac69eddac_12_338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g25ac69eddac_12_338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g25ac69eddac_12_338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g25ac69eddac_12_338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g25ac69eddac_12_338"/>
          <p:cNvSpPr txBox="1"/>
          <p:nvPr/>
        </p:nvSpPr>
        <p:spPr>
          <a:xfrm>
            <a:off x="5737952" y="2031557"/>
            <a:ext cx="3866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장민국, 김시래, 이정현, 김무성 선수를 방출하고 게이지프림, 아셈 마레이, 라건아, 머피 할로웨이 선수를 영입</a:t>
            </a:r>
            <a:endParaRPr/>
          </a:p>
        </p:txBody>
      </p:sp>
      <p:pic>
        <p:nvPicPr>
          <p:cNvPr id="921" name="Google Shape;921;g25ac69eddac_12_3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60041" y="1732923"/>
            <a:ext cx="1276416" cy="490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25ac69eddac_12_3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85718" y="4187177"/>
            <a:ext cx="4943617" cy="63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g25ac69eddac_12_3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27316" y="3092832"/>
            <a:ext cx="5036749" cy="80649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25ac69eddac_12_338"/>
          <p:cNvSpPr txBox="1"/>
          <p:nvPr/>
        </p:nvSpPr>
        <p:spPr>
          <a:xfrm>
            <a:off x="5511800" y="5283200"/>
            <a:ext cx="409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 5억원의 차액으로 선수들을 영입 가능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5ac69eddac_12_356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0" name="Google Shape;930;g25ac69eddac_12_356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1" name="Google Shape;931;g25ac69eddac_12_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25ac69eddac_12_3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25ac69eddac_12_3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25ac69eddac_12_3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25ac69eddac_12_356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g25ac69eddac_12_356"/>
          <p:cNvSpPr txBox="1"/>
          <p:nvPr/>
        </p:nvSpPr>
        <p:spPr>
          <a:xfrm>
            <a:off x="392808" y="2712229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g25ac69eddac_12_356"/>
          <p:cNvSpPr txBox="1"/>
          <p:nvPr/>
        </p:nvSpPr>
        <p:spPr>
          <a:xfrm>
            <a:off x="392808" y="3344793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g25ac69eddac_12_356"/>
          <p:cNvSpPr txBox="1"/>
          <p:nvPr/>
        </p:nvSpPr>
        <p:spPr>
          <a:xfrm>
            <a:off x="392808" y="3934672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9" name="Google Shape;939;g25ac69eddac_12_356"/>
          <p:cNvSpPr txBox="1"/>
          <p:nvPr/>
        </p:nvSpPr>
        <p:spPr>
          <a:xfrm>
            <a:off x="4883055" y="5780234"/>
            <a:ext cx="645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저비용으로 RC가 가장 높고 방어율이 가장 낮은 팀을 만들었습니다.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0" name="Google Shape;940;g25ac69eddac_12_3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72229" y="1648222"/>
            <a:ext cx="5596189" cy="475457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g25ac69eddac_12_356"/>
          <p:cNvSpPr txBox="1"/>
          <p:nvPr/>
        </p:nvSpPr>
        <p:spPr>
          <a:xfrm>
            <a:off x="8919906" y="1859118"/>
            <a:ext cx="266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팀들에 비해 가중치 합이 높은 것을 알 수 있음</a:t>
            </a:r>
            <a:endParaRPr/>
          </a:p>
        </p:txBody>
      </p:sp>
      <p:sp>
        <p:nvSpPr>
          <p:cNvPr id="942" name="Google Shape;942;g25ac69eddac_12_356"/>
          <p:cNvSpPr txBox="1"/>
          <p:nvPr/>
        </p:nvSpPr>
        <p:spPr>
          <a:xfrm>
            <a:off x="9063839" y="3126746"/>
            <a:ext cx="2374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 5억원의 돈으로 프로 농구에서 상위권 도약을 할 수 있을 것으로 보임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/>
          <p:nvPr/>
        </p:nvSpPr>
        <p:spPr>
          <a:xfrm>
            <a:off x="3352922" y="1932765"/>
            <a:ext cx="837185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영화에서는 단장인 주인공이 경제학을 전공한 ‘피터’를 영입하여 변화를 모색한다.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사람들은 야구에서 중요하게 여기는 지표로 타율(AVG)을 꼽지만</a:t>
            </a: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피터는 철저히 선수의 </a:t>
            </a:r>
            <a:r>
              <a:rPr lang="en-US" sz="1600" b="0" i="0" u="none" strike="noStrike" cap="non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출루율</a:t>
            </a: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강조하며 선수들을 채용한다</a:t>
            </a: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392810" y="207737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1 . 개발 동기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392810" y="2672176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2 . 기획 의도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79010" y="3519323"/>
            <a:ext cx="4534293" cy="293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/>
        </p:nvSpPr>
        <p:spPr>
          <a:xfrm>
            <a:off x="3819149" y="1859118"/>
            <a:ext cx="7980041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출루율처럼 여러 스포츠에서 </a:t>
            </a:r>
            <a:r>
              <a:rPr lang="en-US" sz="1600" b="0" i="0" u="none" strike="noStrike" cap="non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</a:t>
            </a: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en-US" sz="1600" b="0" i="0" u="none" strike="noStrike" cap="non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관련이 있는 </a:t>
            </a:r>
            <a:r>
              <a:rPr lang="en-US" sz="1600" b="0" i="0" u="none" strike="noStrike" cap="non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지표</a:t>
            </a: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</a:t>
            </a:r>
            <a:r>
              <a:rPr lang="en-US" sz="1600" b="0" i="0" u="none" strike="noStrike" cap="non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것이 있는지 데이터를 통해 분석</a:t>
            </a: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스포츠에 따라 서로 다른 주제로 팀을 꾸린다.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" name="Google Shape;2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392810" y="207737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1 . 개발 동기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392810" y="2672176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2 . 기획 의도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64881" y="3531178"/>
            <a:ext cx="3853857" cy="24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302931" y="3404580"/>
            <a:ext cx="1902237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211927" y="3515026"/>
            <a:ext cx="1905126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"/>
          <p:cNvSpPr txBox="1">
            <a:spLocks noGrp="1"/>
          </p:cNvSpPr>
          <p:nvPr>
            <p:ph type="title"/>
          </p:nvPr>
        </p:nvSpPr>
        <p:spPr>
          <a:xfrm>
            <a:off x="4544736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- 야구</a:t>
            </a:r>
            <a:endParaRPr/>
          </a:p>
        </p:txBody>
      </p:sp>
      <p:sp>
        <p:nvSpPr>
          <p:cNvPr id="234" name="Google Shape;234;p7"/>
          <p:cNvSpPr txBox="1"/>
          <p:nvPr/>
        </p:nvSpPr>
        <p:spPr>
          <a:xfrm>
            <a:off x="7712491" y="2257331"/>
            <a:ext cx="3542857" cy="357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주제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가설 설정 / 검증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선수 분석 / 채용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2-4. 결론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8501" y="1941701"/>
            <a:ext cx="3276191" cy="357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/>
          <p:nvPr/>
        </p:nvSpPr>
        <p:spPr>
          <a:xfrm>
            <a:off x="392810" y="2036368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3885795" y="4337163"/>
            <a:ext cx="769958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스폰서가 부족한 신생팀의 단장이 되어</a:t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저비용 고효율의 선수들로 구성된 팀을 만들고 </a:t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E5C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E5C50"/>
                </a:solidFill>
                <a:latin typeface="Arial"/>
                <a:ea typeface="Arial"/>
                <a:cs typeface="Arial"/>
                <a:sym typeface="Arial"/>
              </a:rPr>
              <a:t>플레이오프</a:t>
            </a:r>
            <a:r>
              <a:rPr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에 진출하는 것이 목표!!!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392810" y="2713181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9" name="Google Shape;24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7401" y="2627323"/>
            <a:ext cx="586791" cy="8687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/>
        </p:nvSpPr>
        <p:spPr>
          <a:xfrm>
            <a:off x="3531571" y="5354346"/>
            <a:ext cx="769958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승리 수와 득실이 연관이 있을 것이며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득실에 관련된 지표들 중 가장 관련이 높은 지표는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승리 수와 밀접한 연관이 있을 것이다.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9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9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lang="en-US" sz="40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33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4407758" y="2209999"/>
            <a:ext cx="2619685" cy="2619685"/>
          </a:xfrm>
          <a:prstGeom prst="ellipse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 수</a:t>
            </a: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8596536" y="2367734"/>
            <a:ext cx="2472846" cy="2472846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9"/>
          <p:cNvSpPr txBox="1">
            <a:spLocks noGrp="1"/>
          </p:cNvSpPr>
          <p:nvPr>
            <p:ph type="ctrTitle"/>
          </p:nvPr>
        </p:nvSpPr>
        <p:spPr>
          <a:xfrm>
            <a:off x="8598157" y="1519503"/>
            <a:ext cx="2471225" cy="95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en-US" sz="1600"/>
              <a:t>득실차</a:t>
            </a:r>
            <a:endParaRPr sz="1600"/>
          </a:p>
        </p:txBody>
      </p:sp>
      <p:sp>
        <p:nvSpPr>
          <p:cNvPr id="270" name="Google Shape;270;p9"/>
          <p:cNvSpPr/>
          <p:nvPr/>
        </p:nvSpPr>
        <p:spPr>
          <a:xfrm>
            <a:off x="9083657" y="3088863"/>
            <a:ext cx="359008" cy="309490"/>
          </a:xfrm>
          <a:prstGeom prst="triangle">
            <a:avLst>
              <a:gd name="adj" fmla="val 50000"/>
            </a:avLst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10009164" y="2802416"/>
            <a:ext cx="594181" cy="398101"/>
          </a:xfrm>
          <a:prstGeom prst="flowChartDecision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9513239" y="3888801"/>
            <a:ext cx="639440" cy="369332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3" name="Google Shape;273;p9"/>
          <p:cNvCxnSpPr/>
          <p:nvPr/>
        </p:nvCxnSpPr>
        <p:spPr>
          <a:xfrm>
            <a:off x="7167489" y="2644490"/>
            <a:ext cx="1209900" cy="738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74" name="Google Shape;274;p9"/>
          <p:cNvCxnSpPr/>
          <p:nvPr/>
        </p:nvCxnSpPr>
        <p:spPr>
          <a:xfrm flipH="1">
            <a:off x="6949366" y="4073467"/>
            <a:ext cx="2493300" cy="35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2187</Words>
  <Application>Microsoft Office PowerPoint</Application>
  <PresentationFormat>와이드스크린</PresentationFormat>
  <Paragraphs>433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Arial Black</vt:lpstr>
      <vt:lpstr>Arial</vt:lpstr>
      <vt:lpstr>Bebas Neue</vt:lpstr>
      <vt:lpstr>Malgun Gothic</vt:lpstr>
      <vt:lpstr>Office 테마</vt:lpstr>
      <vt:lpstr>Office 테마</vt:lpstr>
      <vt:lpstr>MONEY BALL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프로젝트 - 야구</vt:lpstr>
      <vt:lpstr>PowerPoint 프레젠테이션</vt:lpstr>
      <vt:lpstr>득실차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91% 플레이오프 진출!!!!</vt:lpstr>
      <vt:lpstr>프로젝트 - 농구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BALL</dc:title>
  <dc:creator>KDP19</dc:creator>
  <cp:lastModifiedBy>KDP19</cp:lastModifiedBy>
  <cp:revision>1</cp:revision>
  <dcterms:created xsi:type="dcterms:W3CDTF">2023-07-19T04:33:07Z</dcterms:created>
  <dcterms:modified xsi:type="dcterms:W3CDTF">2023-10-30T11:23:04Z</dcterms:modified>
</cp:coreProperties>
</file>